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5BD591E1-0007-4433-8F27-A7383CAD67DC}" type="datetimeFigureOut">
              <a:rPr lang="en-US" smtClean="0"/>
              <a:t>11/20/2019</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67D0400-3455-4EC7-A22F-F132817A77A9}"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D591E1-0007-4433-8F27-A7383CAD67DC}" type="datetimeFigureOut">
              <a:rPr lang="en-US" smtClean="0"/>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7D0400-3455-4EC7-A22F-F132817A77A9}"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D591E1-0007-4433-8F27-A7383CAD67DC}" type="datetimeFigureOut">
              <a:rPr lang="en-US" smtClean="0"/>
              <a:t>11/20/2019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7D0400-3455-4EC7-A22F-F132817A77A9}"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5BD591E1-0007-4433-8F27-A7383CAD67DC}" type="datetimeFigureOut">
              <a:rPr lang="en-US" smtClean="0"/>
              <a:t>11/20/2019</a:t>
            </a:fld>
            <a:endParaRPr lang="en-US" dirty="0"/>
          </a:p>
        </p:txBody>
      </p:sp>
      <p:sp>
        <p:nvSpPr>
          <p:cNvPr id="9" name="Slide Number Placeholder 8"/>
          <p:cNvSpPr>
            <a:spLocks noGrp="1"/>
          </p:cNvSpPr>
          <p:nvPr>
            <p:ph type="sldNum" sz="quarter" idx="15"/>
          </p:nvPr>
        </p:nvSpPr>
        <p:spPr/>
        <p:txBody>
          <a:bodyPr rtlCol="0"/>
          <a:lstStyle/>
          <a:p>
            <a:fld id="{767D0400-3455-4EC7-A22F-F132817A77A9}" type="slidenum">
              <a:rPr lang="en-US" smtClean="0"/>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5BD591E1-0007-4433-8F27-A7383CAD67DC}" type="datetimeFigureOut">
              <a:rPr lang="en-US" smtClean="0"/>
              <a:t>11/20/2019</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67D0400-3455-4EC7-A22F-F132817A77A9}"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BD591E1-0007-4433-8F27-A7383CAD67DC}" type="datetimeFigureOut">
              <a:rPr lang="en-US" smtClean="0"/>
              <a:t>11/20/2019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7D0400-3455-4EC7-A22F-F132817A77A9}" type="slidenum">
              <a:rPr lang="en-US" smtClean="0"/>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BD591E1-0007-4433-8F27-A7383CAD67DC}" type="datetimeFigureOut">
              <a:rPr lang="en-US" smtClean="0"/>
              <a:t>11/20/2019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67D0400-3455-4EC7-A22F-F132817A77A9}" type="slidenum">
              <a:rPr lang="en-US" smtClean="0"/>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5BD591E1-0007-4433-8F27-A7383CAD67DC}" type="datetimeFigureOut">
              <a:rPr lang="en-US" smtClean="0"/>
              <a:t>11/20/2019</a:t>
            </a:fld>
            <a:endParaRPr lang="en-US" dirty="0"/>
          </a:p>
        </p:txBody>
      </p:sp>
      <p:sp>
        <p:nvSpPr>
          <p:cNvPr id="7" name="Slide Number Placeholder 6"/>
          <p:cNvSpPr>
            <a:spLocks noGrp="1"/>
          </p:cNvSpPr>
          <p:nvPr>
            <p:ph type="sldNum" sz="quarter" idx="11"/>
          </p:nvPr>
        </p:nvSpPr>
        <p:spPr/>
        <p:txBody>
          <a:bodyPr rtlCol="0"/>
          <a:lstStyle/>
          <a:p>
            <a:fld id="{767D0400-3455-4EC7-A22F-F132817A77A9}" type="slidenum">
              <a:rPr lang="en-US" smtClean="0"/>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D591E1-0007-4433-8F27-A7383CAD67DC}" type="datetimeFigureOut">
              <a:rPr lang="en-US" smtClean="0"/>
              <a:t>11/20/2019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67D0400-3455-4EC7-A22F-F132817A77A9}"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5BD591E1-0007-4433-8F27-A7383CAD67DC}" type="datetimeFigureOut">
              <a:rPr lang="en-US" smtClean="0"/>
              <a:t>11/20/2019</a:t>
            </a:fld>
            <a:endParaRPr lang="en-US" dirty="0"/>
          </a:p>
        </p:txBody>
      </p:sp>
      <p:sp>
        <p:nvSpPr>
          <p:cNvPr id="22" name="Slide Number Placeholder 21"/>
          <p:cNvSpPr>
            <a:spLocks noGrp="1"/>
          </p:cNvSpPr>
          <p:nvPr>
            <p:ph type="sldNum" sz="quarter" idx="15"/>
          </p:nvPr>
        </p:nvSpPr>
        <p:spPr/>
        <p:txBody>
          <a:bodyPr rtlCol="0"/>
          <a:lstStyle/>
          <a:p>
            <a:fld id="{767D0400-3455-4EC7-A22F-F132817A77A9}" type="slidenum">
              <a:rPr lang="en-US" smtClean="0"/>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5BD591E1-0007-4433-8F27-A7383CAD67DC}" type="datetimeFigureOut">
              <a:rPr lang="en-US" smtClean="0"/>
              <a:t>11/20/2019</a:t>
            </a:fld>
            <a:endParaRPr lang="en-US" dirty="0"/>
          </a:p>
        </p:txBody>
      </p:sp>
      <p:sp>
        <p:nvSpPr>
          <p:cNvPr id="18" name="Slide Number Placeholder 17"/>
          <p:cNvSpPr>
            <a:spLocks noGrp="1"/>
          </p:cNvSpPr>
          <p:nvPr>
            <p:ph type="sldNum" sz="quarter" idx="11"/>
          </p:nvPr>
        </p:nvSpPr>
        <p:spPr/>
        <p:txBody>
          <a:bodyPr rtlCol="0"/>
          <a:lstStyle/>
          <a:p>
            <a:fld id="{767D0400-3455-4EC7-A22F-F132817A77A9}" type="slidenum">
              <a:rPr lang="en-US" smtClean="0"/>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D591E1-0007-4433-8F27-A7383CAD67DC}" type="datetimeFigureOut">
              <a:rPr lang="en-US" smtClean="0"/>
              <a:t>11/20/2019</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67D0400-3455-4EC7-A22F-F132817A77A9}"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Coeymans 2020 Reassessment</a:t>
            </a:r>
            <a:endParaRPr lang="en-US" dirty="0"/>
          </a:p>
        </p:txBody>
      </p:sp>
      <p:sp>
        <p:nvSpPr>
          <p:cNvPr id="3" name="Subtitle 2"/>
          <p:cNvSpPr>
            <a:spLocks noGrp="1"/>
          </p:cNvSpPr>
          <p:nvPr>
            <p:ph type="subTitle" idx="1"/>
          </p:nvPr>
        </p:nvSpPr>
        <p:spPr/>
        <p:txBody>
          <a:bodyPr/>
          <a:lstStyle/>
          <a:p>
            <a:r>
              <a:rPr lang="en-US" dirty="0" smtClean="0"/>
              <a:t>Dawn </a:t>
            </a:r>
            <a:r>
              <a:rPr lang="en-US" dirty="0" err="1" smtClean="0"/>
              <a:t>DeRose</a:t>
            </a:r>
            <a:r>
              <a:rPr lang="en-US" dirty="0" smtClean="0"/>
              <a:t>, Assessor</a:t>
            </a:r>
          </a:p>
          <a:p>
            <a:r>
              <a:rPr lang="en-US" dirty="0" smtClean="0"/>
              <a:t>Andrew </a:t>
            </a:r>
            <a:r>
              <a:rPr lang="en-US" dirty="0" err="1" smtClean="0"/>
              <a:t>Farbstein</a:t>
            </a:r>
            <a:r>
              <a:rPr lang="en-US" dirty="0" smtClean="0"/>
              <a:t> and Laurence </a:t>
            </a:r>
            <a:r>
              <a:rPr lang="en-US" dirty="0" err="1" smtClean="0"/>
              <a:t>Farbstein</a:t>
            </a:r>
            <a:r>
              <a:rPr lang="en-US" dirty="0" smtClean="0"/>
              <a:t>, Industrial and Utility Consultants Inc</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is residential property valued?</a:t>
            </a:r>
            <a:endParaRPr lang="en-US" dirty="0"/>
          </a:p>
        </p:txBody>
      </p:sp>
      <p:sp>
        <p:nvSpPr>
          <p:cNvPr id="3" name="Content Placeholder 2"/>
          <p:cNvSpPr>
            <a:spLocks noGrp="1"/>
          </p:cNvSpPr>
          <p:nvPr>
            <p:ph sz="quarter" idx="1"/>
          </p:nvPr>
        </p:nvSpPr>
        <p:spPr/>
        <p:txBody>
          <a:bodyPr/>
          <a:lstStyle/>
          <a:p>
            <a:r>
              <a:rPr lang="en-US" sz="2200" dirty="0" smtClean="0"/>
              <a:t>Some data, such as neighborhood locations and similarities, will be factored in as well.</a:t>
            </a:r>
          </a:p>
          <a:p>
            <a:r>
              <a:rPr lang="en-US" sz="2200" dirty="0" smtClean="0"/>
              <a:t>There will be two numbers reflected on the final assessment roll:  Land Assessed Value and Total Assessed Value.  Properties are only assessed and taxed based on the Total Assessed Value, however, we are required by NYS law to have a Land Assessed Value associated with each improved property.  These Land Assessed Values will generally be based on property size.  Land, plus all structure values will equal the Total Assessed Value.  </a:t>
            </a:r>
          </a:p>
          <a:p>
            <a:endParaRPr lang="en-US" b="1" dirty="0" smtClean="0"/>
          </a:p>
          <a:p>
            <a:pPr marL="0" indent="0">
              <a:buNone/>
            </a:pP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is commercial property valued?</a:t>
            </a:r>
            <a:endParaRPr lang="en-US" dirty="0"/>
          </a:p>
        </p:txBody>
      </p:sp>
      <p:sp>
        <p:nvSpPr>
          <p:cNvPr id="3" name="Content Placeholder 2"/>
          <p:cNvSpPr>
            <a:spLocks noGrp="1"/>
          </p:cNvSpPr>
          <p:nvPr>
            <p:ph sz="quarter" idx="1"/>
          </p:nvPr>
        </p:nvSpPr>
        <p:spPr/>
        <p:txBody>
          <a:bodyPr/>
          <a:lstStyle/>
          <a:p>
            <a:r>
              <a:rPr lang="en-US" dirty="0" smtClean="0"/>
              <a:t>Most commercial property can be considered “income producing”, and therefore will get valued via the income approach.</a:t>
            </a:r>
          </a:p>
          <a:p>
            <a:r>
              <a:rPr lang="en-US" dirty="0" smtClean="0"/>
              <a:t>Examples include: offices, apartments, retail space, etc.</a:t>
            </a:r>
          </a:p>
          <a:p>
            <a:r>
              <a:rPr lang="en-US" dirty="0" smtClean="0"/>
              <a:t>There is NO attempt or goal to value commercial property any higher than 100% of value.  Though it is likely that the commercial properties will see a higher increase, on average, than residential properties, this is not punitive, but only meant to capture the increase seen since the last reassessment/revaluation.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is commercial property valued?</a:t>
            </a:r>
            <a:endParaRPr lang="en-US" dirty="0"/>
          </a:p>
        </p:txBody>
      </p:sp>
      <p:sp>
        <p:nvSpPr>
          <p:cNvPr id="3" name="Content Placeholder 2"/>
          <p:cNvSpPr>
            <a:spLocks noGrp="1"/>
          </p:cNvSpPr>
          <p:nvPr>
            <p:ph sz="quarter" idx="1"/>
          </p:nvPr>
        </p:nvSpPr>
        <p:spPr/>
        <p:txBody>
          <a:bodyPr/>
          <a:lstStyle/>
          <a:p>
            <a:r>
              <a:rPr lang="en-US" dirty="0" smtClean="0"/>
              <a:t>Utility propertied get valued via approved methodologies, with specific uses and depreciation value of structures being the main factors.</a:t>
            </a:r>
          </a:p>
          <a:p>
            <a:r>
              <a:rPr lang="en-US" dirty="0" smtClean="0"/>
              <a:t>We have the option to use NYS values for such properties, however, that generally leads to lower utility values due to their depreciation schedule.  To keep fairness through the Town of </a:t>
            </a:r>
            <a:r>
              <a:rPr lang="en-US" dirty="0" err="1" smtClean="0"/>
              <a:t>Coeymans</a:t>
            </a:r>
            <a:r>
              <a:rPr lang="en-US" dirty="0" smtClean="0"/>
              <a:t>, we will assign our own values based on our proven depreciation methodologies.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vacant land valued?</a:t>
            </a:r>
            <a:endParaRPr lang="en-US" dirty="0"/>
          </a:p>
        </p:txBody>
      </p:sp>
      <p:sp>
        <p:nvSpPr>
          <p:cNvPr id="3" name="Content Placeholder 2"/>
          <p:cNvSpPr>
            <a:spLocks noGrp="1"/>
          </p:cNvSpPr>
          <p:nvPr>
            <p:ph sz="quarter" idx="1"/>
          </p:nvPr>
        </p:nvSpPr>
        <p:spPr/>
        <p:txBody>
          <a:bodyPr>
            <a:normAutofit/>
          </a:bodyPr>
          <a:lstStyle/>
          <a:p>
            <a:r>
              <a:rPr lang="en-US" dirty="0" smtClean="0"/>
              <a:t>Generally speaking, vacant land gets valued on a sales comparison approach based on statistical analyses of comparable sales.</a:t>
            </a:r>
          </a:p>
          <a:p>
            <a:r>
              <a:rPr lang="en-US" dirty="0" smtClean="0"/>
              <a:t>This is true for vacant commercial and residential land.</a:t>
            </a:r>
          </a:p>
          <a:p>
            <a:r>
              <a:rPr lang="en-US" dirty="0" smtClean="0"/>
              <a:t>To the extent that there are improvements, those will be factored in as well.</a:t>
            </a:r>
          </a:p>
          <a:p>
            <a:r>
              <a:rPr lang="en-US" dirty="0" smtClean="0"/>
              <a:t>Certain parcels, including “amenity” lots (generally, small lots adjacent to houses that are on separate tax parcels), along with landlocked lots, will have a small value added to them, depending on the situation.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timeline for this?</a:t>
            </a:r>
            <a:endParaRPr lang="en-US" dirty="0"/>
          </a:p>
        </p:txBody>
      </p:sp>
      <p:sp>
        <p:nvSpPr>
          <p:cNvPr id="3" name="Content Placeholder 2"/>
          <p:cNvSpPr>
            <a:spLocks noGrp="1"/>
          </p:cNvSpPr>
          <p:nvPr>
            <p:ph sz="quarter" idx="1"/>
          </p:nvPr>
        </p:nvSpPr>
        <p:spPr/>
        <p:txBody>
          <a:bodyPr>
            <a:normAutofit/>
          </a:bodyPr>
          <a:lstStyle/>
          <a:p>
            <a:r>
              <a:rPr lang="en-US" dirty="0" smtClean="0"/>
              <a:t>Per NYS regulations, the “valuation date” for the 2020 assessment roll is July 1, 2019, meaning that the sales used for the revaluation/reassessment were “locked” soon after this date.</a:t>
            </a:r>
          </a:p>
          <a:p>
            <a:r>
              <a:rPr lang="en-US" dirty="0" smtClean="0"/>
              <a:t>We have already started and will continue to collect and change data throughout this process.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timeline for this?</a:t>
            </a:r>
            <a:endParaRPr lang="en-US" dirty="0"/>
          </a:p>
        </p:txBody>
      </p:sp>
      <p:sp>
        <p:nvSpPr>
          <p:cNvPr id="3" name="Content Placeholder 2"/>
          <p:cNvSpPr>
            <a:spLocks noGrp="1"/>
          </p:cNvSpPr>
          <p:nvPr>
            <p:ph sz="quarter" idx="1"/>
          </p:nvPr>
        </p:nvSpPr>
        <p:spPr/>
        <p:txBody>
          <a:bodyPr/>
          <a:lstStyle/>
          <a:p>
            <a:r>
              <a:rPr lang="en-US" dirty="0" smtClean="0"/>
              <a:t>In the fall, we are modeling for the residential, commercial, vacant, and utility properties.</a:t>
            </a:r>
          </a:p>
          <a:p>
            <a:r>
              <a:rPr lang="en-US" dirty="0" smtClean="0"/>
              <a:t>Towards the end of January, preliminary values will be calculated and uploaded to the system, and soon after (likely mid-February), impact notices will be sent to all taxpayers.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timeline for this?</a:t>
            </a:r>
            <a:endParaRPr lang="en-US" dirty="0"/>
          </a:p>
        </p:txBody>
      </p:sp>
      <p:sp>
        <p:nvSpPr>
          <p:cNvPr id="3" name="Content Placeholder 2"/>
          <p:cNvSpPr>
            <a:spLocks noGrp="1"/>
          </p:cNvSpPr>
          <p:nvPr>
            <p:ph sz="quarter" idx="1"/>
          </p:nvPr>
        </p:nvSpPr>
        <p:spPr/>
        <p:txBody>
          <a:bodyPr>
            <a:normAutofit/>
          </a:bodyPr>
          <a:lstStyle/>
          <a:p>
            <a:r>
              <a:rPr lang="en-US" dirty="0" smtClean="0"/>
              <a:t>After impact notices are received, property owners who disagree with their assessments will be able to set up an informal meetings with Industrial Utility Valuation Consultants staff to discuss the reasons, as well as any other issues, related to the disagreement.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timeline for this?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data for this assessment roll will be based on the status of the property as of taxable status date of March 1, 2020.  As an example, if an outbuilding is finished on February 28</a:t>
            </a:r>
            <a:r>
              <a:rPr lang="en-US" baseline="30000" dirty="0" smtClean="0"/>
              <a:t>th</a:t>
            </a:r>
            <a:r>
              <a:rPr lang="en-US" dirty="0" smtClean="0"/>
              <a:t>, the value will be placed on the 2020 roll.  If it is started after March 1</a:t>
            </a:r>
            <a:r>
              <a:rPr lang="en-US" baseline="30000" dirty="0" smtClean="0"/>
              <a:t>st</a:t>
            </a:r>
            <a:r>
              <a:rPr lang="en-US" dirty="0" smtClean="0"/>
              <a:t>, it will not be reflected until the 2021 roll.  </a:t>
            </a:r>
          </a:p>
          <a:p>
            <a:r>
              <a:rPr lang="en-US" dirty="0" smtClean="0"/>
              <a:t>On May 1</a:t>
            </a:r>
            <a:r>
              <a:rPr lang="en-US" baseline="30000" dirty="0" smtClean="0"/>
              <a:t>st</a:t>
            </a:r>
            <a:r>
              <a:rPr lang="en-US" dirty="0" smtClean="0"/>
              <a:t>, the assessor will publish the 2020 tentative roll.</a:t>
            </a:r>
          </a:p>
          <a:p>
            <a:r>
              <a:rPr lang="en-US" dirty="0" smtClean="0"/>
              <a:t>For property owners that still disagree with their assessments, grievance day will be May 26, 2020.  Please contact the assessor’s office to schedule an appointment.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a reassessment?</a:t>
            </a:r>
            <a:endParaRPr lang="en-US" dirty="0"/>
          </a:p>
        </p:txBody>
      </p:sp>
      <p:sp>
        <p:nvSpPr>
          <p:cNvPr id="3" name="Content Placeholder 2"/>
          <p:cNvSpPr>
            <a:spLocks noGrp="1"/>
          </p:cNvSpPr>
          <p:nvPr>
            <p:ph sz="quarter" idx="1"/>
          </p:nvPr>
        </p:nvSpPr>
        <p:spPr/>
        <p:txBody>
          <a:bodyPr/>
          <a:lstStyle/>
          <a:p>
            <a:r>
              <a:rPr lang="en-US" dirty="0" smtClean="0"/>
              <a:t>To make assessments fair.</a:t>
            </a:r>
          </a:p>
          <a:p>
            <a:pPr lvl="1"/>
            <a:r>
              <a:rPr lang="en-US" dirty="0" smtClean="0"/>
              <a:t>Over time, properties increase or decrease in value differently, especially in expanding areas.</a:t>
            </a:r>
          </a:p>
          <a:p>
            <a:pPr lvl="1"/>
            <a:r>
              <a:rPr lang="en-US" dirty="0" smtClean="0"/>
              <a:t>Properties that are valued higher than others will bear a greater tax burden. Reassessments put everyone back on equal footing, ensuring the proper distribution of taxes.</a:t>
            </a:r>
          </a:p>
          <a:p>
            <a:pPr lvl="1"/>
            <a:r>
              <a:rPr lang="en-US" dirty="0" smtClean="0"/>
              <a:t>For example, as of early 2019, the residences were being valued at approximately 95% of full value, while the commercial class was being valued at 85%.  This inequity causes residential properties, as a whole, to subsidize commercial properties.  This reassessment will address that aspect.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a reassessment?</a:t>
            </a:r>
            <a:endParaRPr lang="en-US" dirty="0"/>
          </a:p>
        </p:txBody>
      </p:sp>
      <p:sp>
        <p:nvSpPr>
          <p:cNvPr id="3" name="Content Placeholder 2"/>
          <p:cNvSpPr>
            <a:spLocks noGrp="1"/>
          </p:cNvSpPr>
          <p:nvPr>
            <p:ph sz="quarter" idx="1"/>
          </p:nvPr>
        </p:nvSpPr>
        <p:spPr/>
        <p:txBody>
          <a:bodyPr>
            <a:normAutofit/>
          </a:bodyPr>
          <a:lstStyle/>
          <a:p>
            <a:pPr marL="274320" lvl="1">
              <a:spcBef>
                <a:spcPts val="600"/>
              </a:spcBef>
              <a:buSzPct val="70000"/>
              <a:buFont typeface="Wingdings"/>
              <a:buChar char=""/>
            </a:pPr>
            <a:r>
              <a:rPr lang="en-US" dirty="0"/>
              <a:t>When a town/city doesn’t do a reassessment for a while, the state uses a set of calculations to determine “full market value”.</a:t>
            </a:r>
          </a:p>
          <a:p>
            <a:pPr marL="274320" lvl="1">
              <a:spcBef>
                <a:spcPts val="600"/>
              </a:spcBef>
              <a:buSzPct val="70000"/>
              <a:buFont typeface="Wingdings"/>
              <a:buChar char=""/>
            </a:pPr>
            <a:r>
              <a:rPr lang="en-US" dirty="0"/>
              <a:t>This can cause major distortions among taxing jurisdictions, especially school districts and special districts</a:t>
            </a:r>
            <a:r>
              <a:rPr lang="en-US" dirty="0" smtClean="0"/>
              <a:t>.</a:t>
            </a:r>
          </a:p>
          <a:p>
            <a:r>
              <a:rPr lang="en-US" dirty="0"/>
              <a:t>There is State aid available for a successful </a:t>
            </a:r>
            <a:r>
              <a:rPr lang="en-US" dirty="0" smtClean="0"/>
              <a:t>reassessment </a:t>
            </a:r>
            <a:r>
              <a:rPr lang="en-US" dirty="0"/>
              <a:t>project to offset some of the </a:t>
            </a:r>
            <a:r>
              <a:rPr lang="en-US" dirty="0" smtClean="0"/>
              <a:t>costs.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does a reassessment mean for the community?</a:t>
            </a:r>
            <a:endParaRPr lang="en-US" dirty="0"/>
          </a:p>
        </p:txBody>
      </p:sp>
      <p:sp>
        <p:nvSpPr>
          <p:cNvPr id="3" name="Content Placeholder 2"/>
          <p:cNvSpPr>
            <a:spLocks noGrp="1"/>
          </p:cNvSpPr>
          <p:nvPr>
            <p:ph sz="quarter" idx="1"/>
          </p:nvPr>
        </p:nvSpPr>
        <p:spPr/>
        <p:txBody>
          <a:bodyPr>
            <a:normAutofit/>
          </a:bodyPr>
          <a:lstStyle/>
          <a:p>
            <a:r>
              <a:rPr lang="en-US" dirty="0" smtClean="0"/>
              <a:t>Reassessments are NOT designed to increase overall tax revenues for the school, county, or town. </a:t>
            </a:r>
          </a:p>
          <a:p>
            <a:r>
              <a:rPr lang="en-US" dirty="0" smtClean="0"/>
              <a:t>A reassessment is done strictly for the purposes of fair distribution of the tax burden.</a:t>
            </a:r>
          </a:p>
          <a:p>
            <a:r>
              <a:rPr lang="en-US" dirty="0" smtClean="0"/>
              <a:t>If assessments increase, tax rates should go down proportionally because the tax levy is now being distributed over a broader tax base.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does a reassessment mean for the community?</a:t>
            </a:r>
            <a:endParaRPr lang="en-US" dirty="0"/>
          </a:p>
        </p:txBody>
      </p:sp>
      <p:sp>
        <p:nvSpPr>
          <p:cNvPr id="3" name="Content Placeholder 2"/>
          <p:cNvSpPr>
            <a:spLocks noGrp="1"/>
          </p:cNvSpPr>
          <p:nvPr>
            <p:ph sz="quarter" idx="1"/>
          </p:nvPr>
        </p:nvSpPr>
        <p:spPr/>
        <p:txBody>
          <a:bodyPr/>
          <a:lstStyle/>
          <a:p>
            <a:r>
              <a:rPr lang="en-US" dirty="0" smtClean="0"/>
              <a:t>The assessor doesn’t impact the size of the pie; she just ensures the pie is cut up fairly – that taxes are fairly distributed based on current market value.</a:t>
            </a:r>
          </a:p>
          <a:p>
            <a:r>
              <a:rPr lang="en-US" dirty="0" smtClean="0"/>
              <a:t>Some property owners will see tax decreases. Some will see increases. Some will stay virtually the same.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does a reassessment mean for the community? </a:t>
            </a:r>
            <a:endParaRPr lang="en-US" dirty="0"/>
          </a:p>
        </p:txBody>
      </p:sp>
      <p:sp>
        <p:nvSpPr>
          <p:cNvPr id="3" name="Content Placeholder 2"/>
          <p:cNvSpPr>
            <a:spLocks noGrp="1"/>
          </p:cNvSpPr>
          <p:nvPr>
            <p:ph sz="quarter" idx="1"/>
          </p:nvPr>
        </p:nvSpPr>
        <p:spPr/>
        <p:txBody>
          <a:bodyPr>
            <a:normAutofit/>
          </a:bodyPr>
          <a:lstStyle/>
          <a:p>
            <a:r>
              <a:rPr lang="en-US" dirty="0" smtClean="0"/>
              <a:t>New assessment values will go into effect for the 2020 tax year.</a:t>
            </a:r>
          </a:p>
          <a:p>
            <a:r>
              <a:rPr lang="en-US" dirty="0" smtClean="0"/>
              <a:t>For taxation purposes, these numbers will be first reflected in property owners’ September 2020 school tax bill.</a:t>
            </a:r>
          </a:p>
          <a:p>
            <a:r>
              <a:rPr lang="en-US" dirty="0" smtClean="0"/>
              <a:t>Property owners will </a:t>
            </a:r>
            <a:r>
              <a:rPr lang="en-US" dirty="0"/>
              <a:t>receive a notice of their new assessment </a:t>
            </a:r>
            <a:r>
              <a:rPr lang="en-US" dirty="0" smtClean="0"/>
              <a:t>value.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can you, the community, help us get started?</a:t>
            </a:r>
            <a:endParaRPr lang="en-US" dirty="0"/>
          </a:p>
        </p:txBody>
      </p:sp>
      <p:sp>
        <p:nvSpPr>
          <p:cNvPr id="3" name="Content Placeholder 2"/>
          <p:cNvSpPr>
            <a:spLocks noGrp="1"/>
          </p:cNvSpPr>
          <p:nvPr>
            <p:ph sz="quarter" idx="1"/>
          </p:nvPr>
        </p:nvSpPr>
        <p:spPr/>
        <p:txBody>
          <a:bodyPr>
            <a:normAutofit/>
          </a:bodyPr>
          <a:lstStyle/>
          <a:p>
            <a:r>
              <a:rPr lang="en-US" dirty="0" smtClean="0"/>
              <a:t>Correct data is essential to this process.</a:t>
            </a:r>
          </a:p>
          <a:p>
            <a:r>
              <a:rPr lang="en-US" dirty="0" smtClean="0"/>
              <a:t>Residential </a:t>
            </a:r>
            <a:r>
              <a:rPr lang="en-US" dirty="0" smtClean="0"/>
              <a:t>property </a:t>
            </a:r>
            <a:r>
              <a:rPr lang="en-US" dirty="0" smtClean="0"/>
              <a:t>owners have received inventory letters. Please review all mailings from the town and if you have not returned the mailer, please do so as soon as possible!</a:t>
            </a:r>
          </a:p>
          <a:p>
            <a:r>
              <a:rPr lang="en-US" dirty="0" smtClean="0"/>
              <a:t>Pay attention to all mailings arriving from the assessor’s office.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is residential property valued?</a:t>
            </a:r>
            <a:endParaRPr lang="en-US" dirty="0"/>
          </a:p>
        </p:txBody>
      </p:sp>
      <p:sp>
        <p:nvSpPr>
          <p:cNvPr id="3" name="Content Placeholder 2"/>
          <p:cNvSpPr>
            <a:spLocks noGrp="1"/>
          </p:cNvSpPr>
          <p:nvPr>
            <p:ph sz="quarter" idx="1"/>
          </p:nvPr>
        </p:nvSpPr>
        <p:spPr/>
        <p:txBody>
          <a:bodyPr>
            <a:normAutofit/>
          </a:bodyPr>
          <a:lstStyle/>
          <a:p>
            <a:r>
              <a:rPr lang="en-US" dirty="0" smtClean="0"/>
              <a:t>With few exceptions, residential property gets valued via a sales comparison approach.</a:t>
            </a:r>
          </a:p>
          <a:p>
            <a:r>
              <a:rPr lang="en-US" dirty="0" smtClean="0"/>
              <a:t>Homes that are sold in arms length, valuation usable sales over the past few years have proven themselves to be “market value” and will be assessed similar to the purchase price.</a:t>
            </a:r>
          </a:p>
          <a:p>
            <a:pPr lvl="1"/>
            <a:r>
              <a:rPr lang="en-US" dirty="0" smtClean="0"/>
              <a:t>Arms Length: A real estate transaction in an open market freely arrived at by normal negotiations without any undue pressure on the buyer or the seller.</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is residential property valued?</a:t>
            </a:r>
            <a:endParaRPr lang="en-US" dirty="0"/>
          </a:p>
        </p:txBody>
      </p:sp>
      <p:sp>
        <p:nvSpPr>
          <p:cNvPr id="3" name="Content Placeholder 2"/>
          <p:cNvSpPr>
            <a:spLocks noGrp="1"/>
          </p:cNvSpPr>
          <p:nvPr>
            <p:ph sz="quarter" idx="1"/>
          </p:nvPr>
        </p:nvSpPr>
        <p:spPr/>
        <p:txBody>
          <a:bodyPr>
            <a:normAutofit/>
          </a:bodyPr>
          <a:lstStyle/>
          <a:p>
            <a:r>
              <a:rPr lang="en-US" dirty="0" smtClean="0"/>
              <a:t>We will use “objective” variables for reassessment purposes.</a:t>
            </a:r>
          </a:p>
          <a:p>
            <a:pPr lvl="1"/>
            <a:r>
              <a:rPr lang="en-US" dirty="0" smtClean="0"/>
              <a:t>Objective information is essentially information that is either true or false and can be easily verified.</a:t>
            </a:r>
          </a:p>
          <a:p>
            <a:pPr lvl="1"/>
            <a:r>
              <a:rPr lang="en-US" dirty="0" smtClean="0"/>
              <a:t>Examples include: building style, school district, bedroom and bathroom count, square footage, year built, property size, etc.</a:t>
            </a:r>
          </a:p>
          <a:p>
            <a:pPr lvl="1"/>
            <a:endParaRPr lang="en-US" dirty="0" smtClean="0"/>
          </a:p>
          <a:p>
            <a:r>
              <a:rPr lang="en-US" dirty="0" smtClean="0"/>
              <a:t>We shy away from “subjective” variables that are open to interpretation.</a:t>
            </a:r>
          </a:p>
          <a:p>
            <a:pPr lvl="1"/>
            <a:r>
              <a:rPr lang="en-US" dirty="0" smtClean="0"/>
              <a:t>Examples include: grade, curb appeal, condition, etc.</a:t>
            </a:r>
          </a:p>
          <a:p>
            <a:endParaRPr lang="en-US" dirty="0" smtClean="0"/>
          </a:p>
          <a:p>
            <a:pPr lvl="1"/>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1897</TotalTime>
  <Words>1254</Words>
  <Application>Microsoft Office PowerPoint</Application>
  <PresentationFormat>On-screen Show (4:3)</PresentationFormat>
  <Paragraphs>66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Oriel</vt:lpstr>
      <vt:lpstr>Coeymans 2020 Reassessment</vt:lpstr>
      <vt:lpstr>Why do a reassessment?</vt:lpstr>
      <vt:lpstr>Why do a reassessment?</vt:lpstr>
      <vt:lpstr>What does a reassessment mean for the community?</vt:lpstr>
      <vt:lpstr>What does a reassessment mean for the community?</vt:lpstr>
      <vt:lpstr>What does a reassessment mean for the community? </vt:lpstr>
      <vt:lpstr>How can you, the community, help us get started?</vt:lpstr>
      <vt:lpstr>How is residential property valued?</vt:lpstr>
      <vt:lpstr>How is residential property valued?</vt:lpstr>
      <vt:lpstr>How is residential property valued?</vt:lpstr>
      <vt:lpstr>How is commercial property valued?</vt:lpstr>
      <vt:lpstr>How is commercial property valued?</vt:lpstr>
      <vt:lpstr>How is vacant land valued?</vt:lpstr>
      <vt:lpstr>What is the timeline for this?</vt:lpstr>
      <vt:lpstr>What is the timeline for this?</vt:lpstr>
      <vt:lpstr>What is the timeline for this?</vt:lpstr>
      <vt:lpstr>What is the timeline for this?</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Coeymans 2020 Reassessment</dc:title>
  <dc:creator>HP</dc:creator>
  <cp:lastModifiedBy>HP</cp:lastModifiedBy>
  <cp:revision>18</cp:revision>
  <dcterms:created xsi:type="dcterms:W3CDTF">2019-10-13T16:42:17Z</dcterms:created>
  <dcterms:modified xsi:type="dcterms:W3CDTF">2019-11-20T18:46:47Z</dcterms:modified>
</cp:coreProperties>
</file>